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4" r:id="rId6"/>
    <p:sldId id="263" r:id="rId7"/>
    <p:sldId id="272" r:id="rId8"/>
    <p:sldId id="288" r:id="rId9"/>
    <p:sldId id="289" r:id="rId10"/>
    <p:sldId id="290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5118" autoAdjust="0"/>
  </p:normalViewPr>
  <p:slideViewPr>
    <p:cSldViewPr snapToGrid="0">
      <p:cViewPr varScale="1">
        <p:scale>
          <a:sx n="109" d="100"/>
          <a:sy n="109" d="100"/>
        </p:scale>
        <p:origin x="12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"/>
    </p:cViewPr>
  </p:sorterViewPr>
  <p:notesViewPr>
    <p:cSldViewPr snapToGrid="0">
      <p:cViewPr varScale="1">
        <p:scale>
          <a:sx n="60" d="100"/>
          <a:sy n="60" d="100"/>
        </p:scale>
        <p:origin x="2424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7/18/2023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603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6451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0616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2072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903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1909425" cy="6584950"/>
          </a:xfrm>
          <a:solidFill>
            <a:schemeClr val="accent4">
              <a:lumMod val="50000"/>
            </a:schemeClr>
          </a:solidFill>
        </p:spPr>
        <p:txBody>
          <a:bodyPr lIns="1080000" t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DCBE8D-BCDE-43F2-9C37-386C3705A5C2}"/>
              </a:ext>
            </a:extLst>
          </p:cNvPr>
          <p:cNvSpPr/>
          <p:nvPr userDrawn="1"/>
        </p:nvSpPr>
        <p:spPr>
          <a:xfrm>
            <a:off x="5277678" y="136800"/>
            <a:ext cx="5676382" cy="6584675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83424E-B9B3-4D58-988A-26DEDF734F4E}"/>
              </a:ext>
            </a:extLst>
          </p:cNvPr>
          <p:cNvSpPr/>
          <p:nvPr userDrawn="1"/>
        </p:nvSpPr>
        <p:spPr>
          <a:xfrm>
            <a:off x="0" y="0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32BBED-D126-4DCA-9557-B488A96E405F}"/>
              </a:ext>
            </a:extLst>
          </p:cNvPr>
          <p:cNvSpPr/>
          <p:nvPr userDrawn="1"/>
        </p:nvSpPr>
        <p:spPr>
          <a:xfrm>
            <a:off x="0" y="6721475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your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90D010-2852-DE49-BD36-340D6725D1D5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654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654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D02C68-EB7D-E044-99A9-658364A3B2F0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962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962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962E1D-1D13-2B48-9F3B-CE31039DD236}"/>
              </a:ext>
            </a:extLst>
          </p:cNvPr>
          <p:cNvSpPr/>
          <p:nvPr userDrawn="1"/>
        </p:nvSpPr>
        <p:spPr>
          <a:xfrm>
            <a:off x="7026790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32397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2711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2711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10C57817-9ECE-F147-BBDB-760FAF41C8E8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>
          <a:xfrm>
            <a:off x="11091633" y="6456363"/>
            <a:ext cx="962795" cy="26433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73AE6F-1F65-4C50-B8BB-3CE8E3C0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0299E33-978D-4B8A-9AC7-FC3F151DA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03A8A6E9-DFE7-C84C-8C6D-E32D8A663AA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91633" y="6456363"/>
            <a:ext cx="962795" cy="26433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800" y="1593150"/>
            <a:ext cx="4348065" cy="434806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00023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832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559" y="1864921"/>
            <a:ext cx="3804522" cy="3804522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20011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3582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54997" y="2207063"/>
            <a:ext cx="3120238" cy="3120238"/>
          </a:xfrm>
          <a:prstGeom prst="ellipse">
            <a:avLst/>
          </a:prstGeom>
          <a:solidFill>
            <a:schemeClr val="accent3">
              <a:alpha val="10000"/>
            </a:schemeClr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63617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5116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40258D63-D809-EE49-BCDD-8D6306004AEE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1091633" y="6456363"/>
            <a:ext cx="962795" cy="26433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5503617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52910"/>
            <a:ext cx="101432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3617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617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5235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AA059022-81BB-3141-9DC1-6E855A13A2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91633" y="6456363"/>
            <a:ext cx="962795" cy="26433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000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Freeform: Shape 13" title="Arrow">
            <a:extLst>
              <a:ext uri="{FF2B5EF4-FFF2-40B4-BE49-F238E27FC236}">
                <a16:creationId xmlns:a16="http://schemas.microsoft.com/office/drawing/2014/main" id="{02DBE11B-8F8E-48E5-9449-E6E9E355DA0F}"/>
              </a:ext>
            </a:extLst>
          </p:cNvPr>
          <p:cNvSpPr/>
          <p:nvPr userDrawn="1"/>
        </p:nvSpPr>
        <p:spPr>
          <a:xfrm flipH="1">
            <a:off x="3570526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25400" cap="rnd">
            <a:solidFill>
              <a:srgbClr val="4B4B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43801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043801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Freeform: Shape 14" title="Arrow">
            <a:extLst>
              <a:ext uri="{FF2B5EF4-FFF2-40B4-BE49-F238E27FC236}">
                <a16:creationId xmlns:a16="http://schemas.microsoft.com/office/drawing/2014/main" id="{6EF06703-92AF-44B7-8CE1-044DD2093118}"/>
              </a:ext>
            </a:extLst>
          </p:cNvPr>
          <p:cNvSpPr/>
          <p:nvPr userDrawn="1"/>
        </p:nvSpPr>
        <p:spPr>
          <a:xfrm flipH="1">
            <a:off x="7182327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25400" cap="rnd">
            <a:solidFill>
              <a:srgbClr val="4B4B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655602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655602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029017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91884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56084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06680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658409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8" name="Slide Number Placeholder 6">
            <a:extLst>
              <a:ext uri="{FF2B5EF4-FFF2-40B4-BE49-F238E27FC236}">
                <a16:creationId xmlns:a16="http://schemas.microsoft.com/office/drawing/2014/main" id="{C4B93A79-C848-FB4C-BF10-00BE7B66F061}"/>
              </a:ext>
            </a:extLst>
          </p:cNvPr>
          <p:cNvSpPr>
            <a:spLocks noGrp="1"/>
          </p:cNvSpPr>
          <p:nvPr>
            <p:ph type="sldNum" sz="quarter" idx="61"/>
          </p:nvPr>
        </p:nvSpPr>
        <p:spPr>
          <a:xfrm>
            <a:off x="11091633" y="6456363"/>
            <a:ext cx="962795" cy="26433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EC13E70C-589A-40D0-83ED-C913136ACD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45BB7166-E008-49D6-8450-A5312FEF5DA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B8CCF0D9-2E35-46E1-9212-1B3509896D2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794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AE8F62FC-AFDE-3E45-856E-4C504FC42FEC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1091633" y="6456363"/>
            <a:ext cx="962795" cy="26433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12424001-B070-42CA-89F1-75B99FC8EDE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92656" y="2256300"/>
            <a:ext cx="1217130" cy="1217130"/>
          </a:xfrm>
          <a:noFill/>
          <a:ln w="12700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06D803D4-7F73-49F7-9CC0-E376C2AB01D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060200" y="2256300"/>
            <a:ext cx="1217130" cy="1217130"/>
          </a:xfrm>
          <a:noFill/>
          <a:ln w="12700" cap="sq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43495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442861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55A4F561-30F1-443F-9FFB-05E1EC71524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627744" y="2256300"/>
            <a:ext cx="1217130" cy="1217130"/>
          </a:xfrm>
          <a:noFill/>
          <a:ln w="12700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0249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02499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4" name="Picture Placeholder 15">
            <a:extLst>
              <a:ext uri="{FF2B5EF4-FFF2-40B4-BE49-F238E27FC236}">
                <a16:creationId xmlns:a16="http://schemas.microsoft.com/office/drawing/2014/main" id="{E9836B2F-D2CC-4A47-A3FE-016E92B8025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92656" y="4023015"/>
            <a:ext cx="1217130" cy="1217130"/>
          </a:xfrm>
          <a:noFill/>
          <a:ln w="12700" cap="sq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2EC6DDF-472F-47FF-AB50-84DEB99BB340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4060200" y="4023015"/>
            <a:ext cx="1217130" cy="1217130"/>
          </a:xfrm>
          <a:noFill/>
          <a:ln w="12700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3495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42861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B6BBF386-2A9D-4CE1-BEA4-F34ECCB54C5B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627744" y="4023015"/>
            <a:ext cx="1217130" cy="1217130"/>
          </a:xfrm>
          <a:noFill/>
          <a:ln w="12700" cap="sq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00249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002499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694CD2E2-CA8B-354D-8563-5AC361B78B27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091633" y="6456363"/>
            <a:ext cx="962795" cy="26433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E3A8D-44B7-4CCB-AEEA-A0EF560F15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1633" y="6456363"/>
            <a:ext cx="962795" cy="26433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CD2AAA-246C-4A45-BE24-C1A9DB1D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A0092-7256-3C4E-857B-D93B1A8D2C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91633" y="6456363"/>
            <a:ext cx="962795" cy="26433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9829B2-67B8-42AF-A8F6-0483C504E33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97204"/>
            <a:ext cx="4865864" cy="497975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0953015-A379-403E-8191-D885E217C75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09372" y="1197204"/>
            <a:ext cx="4865864" cy="497975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C9DDC4F-A427-4A89-A8C8-29E5B3636915}"/>
              </a:ext>
            </a:extLst>
          </p:cNvPr>
          <p:cNvGrpSpPr/>
          <p:nvPr userDrawn="1"/>
        </p:nvGrpSpPr>
        <p:grpSpPr>
          <a:xfrm>
            <a:off x="5277678" y="0"/>
            <a:ext cx="5676382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16DDCD-23BC-4768-B673-35E1C415BFCE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0EB2DE-F6E9-449A-BC72-D4F6DBBB6343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3FF27-EC9A-4B3B-8FC8-8C0B22BA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your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970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24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3617" y="1152000"/>
            <a:ext cx="3240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35235" y="1152000"/>
            <a:ext cx="3240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3A1E70-888C-457D-AFFC-B6844C5A7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B8ADDC7-03DF-504A-BCB2-CD59459CCF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91633" y="6456363"/>
            <a:ext cx="962795" cy="26433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908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0809" y="1152525"/>
            <a:ext cx="19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9618" y="1152525"/>
            <a:ext cx="19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8427" y="1148060"/>
            <a:ext cx="19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67235" y="1152525"/>
            <a:ext cx="19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19BBF2-DEB7-4E8E-8C83-D3D10FA6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4860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4860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73AE6F-1F65-4C50-B8BB-3CE8E3C0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84CD98A-64EE-42B1-9A8B-F495FEF2E9F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715235" y="1581663"/>
            <a:ext cx="4786225" cy="4608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F7B39C-4DE9-4650-869E-0410A8E29AA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715235" y="1151999"/>
            <a:ext cx="4860000" cy="359999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5454C20-CBD2-8F4B-8A28-F61813EE9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1633" y="6456363"/>
            <a:ext cx="962795" cy="26433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FE2F7D-AF1E-41D2-8D7B-FE0BB1B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336E73-8189-49DD-8813-80CD92FB57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D5478-FA4F-48AE-8588-59081070B7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5082602" cy="5403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780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FE2F7D-AF1E-41D2-8D7B-FE0BB1B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336E73-8189-49DD-8813-80CD92FB57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50FC2D7-C428-4985-A707-D3D2DA616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506374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3924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8DDE606-CFBE-5C4D-91D3-266C9C6E73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91633" y="6456363"/>
            <a:ext cx="962795" cy="26433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5454C20-CBD2-8F4B-8A28-F61813EE9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1633" y="6456363"/>
            <a:ext cx="962795" cy="26433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26770-290B-4E8A-B12A-36F7DDB7F2B1}"/>
              </a:ext>
            </a:extLst>
          </p:cNvPr>
          <p:cNvGrpSpPr/>
          <p:nvPr userDrawn="1"/>
        </p:nvGrpSpPr>
        <p:grpSpPr>
          <a:xfrm>
            <a:off x="0" y="0"/>
            <a:ext cx="5277678" cy="6858000"/>
            <a:chOff x="0" y="0"/>
            <a:chExt cx="10954058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83424E-B9B3-4D58-988A-26DEDF734F4E}"/>
                </a:ext>
              </a:extLst>
            </p:cNvPr>
            <p:cNvSpPr/>
            <p:nvPr userDrawn="1"/>
          </p:nvSpPr>
          <p:spPr>
            <a:xfrm>
              <a:off x="0" y="0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32BBED-D126-4DCA-9557-B488A96E405F}"/>
                </a:ext>
              </a:extLst>
            </p:cNvPr>
            <p:cNvSpPr/>
            <p:nvPr userDrawn="1"/>
          </p:nvSpPr>
          <p:spPr>
            <a:xfrm>
              <a:off x="0" y="6721475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1633" y="6456363"/>
            <a:ext cx="962795" cy="26433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2894682"/>
            <a:ext cx="5085650" cy="1870007"/>
          </a:xfrm>
        </p:spPr>
        <p:txBody>
          <a:bodyPr anchor="b"/>
          <a:lstStyle>
            <a:lvl1pPr algn="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3044" y="5025053"/>
            <a:ext cx="4681330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7D147AD-3B0C-4B21-AE3D-178E0B7E3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3044" y="5431223"/>
            <a:ext cx="4681330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EB09218-D127-4641-A366-94360A951A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3044" y="5817586"/>
            <a:ext cx="4681330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B9C42B1D-23D7-46D7-A8E3-6667AC7EFB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3044" y="6203950"/>
            <a:ext cx="4683095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930386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8D655-4406-4239-85EC-50C2308745AA}"/>
              </a:ext>
            </a:extLst>
          </p:cNvPr>
          <p:cNvSpPr/>
          <p:nvPr userDrawn="1"/>
        </p:nvSpPr>
        <p:spPr>
          <a:xfrm>
            <a:off x="145004" y="135743"/>
            <a:ext cx="11909425" cy="658495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9DDC4F-A427-4A89-A8C8-29E5B3636915}"/>
              </a:ext>
            </a:extLst>
          </p:cNvPr>
          <p:cNvGrpSpPr/>
          <p:nvPr userDrawn="1"/>
        </p:nvGrpSpPr>
        <p:grpSpPr>
          <a:xfrm>
            <a:off x="5277678" y="0"/>
            <a:ext cx="5676382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16DDCD-23BC-4768-B673-35E1C415BFCE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0EB2DE-F6E9-449A-BC72-D4F6DBBB6343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your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7190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1633" y="6456363"/>
            <a:ext cx="962795" cy="26433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40147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6063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DA08-FD68-4143-8D94-65F785B4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638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 Cop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77678" y="136525"/>
            <a:ext cx="5676382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D56AE9-6D9F-474C-A5AA-1064B66023B2}"/>
              </a:ext>
            </a:extLst>
          </p:cNvPr>
          <p:cNvGrpSpPr/>
          <p:nvPr userDrawn="1"/>
        </p:nvGrpSpPr>
        <p:grpSpPr>
          <a:xfrm>
            <a:off x="5277678" y="0"/>
            <a:ext cx="5676381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FC2C23-C626-4C00-83A4-E40C9C7E8F5A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E2D5A7-6879-488F-81C7-1B8BA84D430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pic>
        <p:nvPicPr>
          <p:cNvPr id="5" name="Picture 4" descr="A bridge over a body of water&#10;&#10;Description automatically generated">
            <a:extLst>
              <a:ext uri="{FF2B5EF4-FFF2-40B4-BE49-F238E27FC236}">
                <a16:creationId xmlns:a16="http://schemas.microsoft.com/office/drawing/2014/main" id="{31E38597-C812-4A71-84B7-8E526035F7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96" t="5972" r="9038"/>
          <a:stretch/>
        </p:blipFill>
        <p:spPr>
          <a:xfrm>
            <a:off x="5062610" y="0"/>
            <a:ext cx="589144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3"/>
            <a:ext cx="5085650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4608000"/>
            <a:ext cx="5085650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47B37-80B0-5A4F-BDC3-DE42D5B2D34F}"/>
              </a:ext>
            </a:extLst>
          </p:cNvPr>
          <p:cNvSpPr/>
          <p:nvPr userDrawn="1"/>
        </p:nvSpPr>
        <p:spPr>
          <a:xfrm>
            <a:off x="634213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6AC2DF-47CD-A743-A120-FBE75B801CF3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E0F6BC-FBF2-3048-B833-61609739028C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B0310F-833E-864C-9FB7-B2B2A6714808}"/>
              </a:ext>
            </a:extLst>
          </p:cNvPr>
          <p:cNvSpPr/>
          <p:nvPr userDrawn="1"/>
        </p:nvSpPr>
        <p:spPr>
          <a:xfrm>
            <a:off x="7026790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32397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24377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24377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06D597-BA39-4C4D-833F-CC0EE989B51C}"/>
              </a:ext>
            </a:extLst>
          </p:cNvPr>
          <p:cNvSpPr/>
          <p:nvPr userDrawn="1"/>
        </p:nvSpPr>
        <p:spPr>
          <a:xfrm>
            <a:off x="9157648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454828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55235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55235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 3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7151842" y="2919257"/>
            <a:ext cx="3292475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86979D-82A3-4A80-B7D8-1411156740B3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5A4C3AA-BB58-4285-A38D-608FB501AC1D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BB9E9C3-2013-4B62-89A6-8A4B0F2A884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4564187-7B7F-4203-BE0E-B2085E4F1869}"/>
              </a:ext>
            </a:extLst>
          </p:cNvPr>
          <p:cNvSpPr/>
          <p:nvPr userDrawn="1"/>
        </p:nvSpPr>
        <p:spPr>
          <a:xfrm rot="5400000">
            <a:off x="7151842" y="-373218"/>
            <a:ext cx="3292475" cy="431196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69" y="3674372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6469" y="4608000"/>
            <a:ext cx="3863221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 4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3100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70259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3100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70259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5505605" y="1273020"/>
            <a:ext cx="6584950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BDD832-2CD9-45D2-AC4D-DD00EFA5A223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47021E-0309-4638-9D02-AE2A45E2C5D1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8E8D6F-D64D-4B85-AA51-BDA9EF959E3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70" y="3674372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6470" y="4608000"/>
            <a:ext cx="3863221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5505605" y="1273020"/>
            <a:ext cx="6584950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A88889-2E09-4B26-90FB-497460180E61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70E5C8-5074-4D5F-9EBD-E5E49462D138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7144162-C52D-4D13-B080-38B1B0F6CBC6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70" y="1767593"/>
            <a:ext cx="3863221" cy="2595353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Emphasized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5C3D10-5CD7-421D-B7BB-581518EF00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6470" y="4608000"/>
            <a:ext cx="3863221" cy="18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BF466B-33BA-42AC-AFB2-51FC72C2FA45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A5CDF3-277F-457A-90F6-C20C9F0EF716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09F7B-15BA-44E2-85A9-A5A242FAF0E0}"/>
              </a:ext>
            </a:extLst>
          </p:cNvPr>
          <p:cNvSpPr/>
          <p:nvPr userDrawn="1"/>
        </p:nvSpPr>
        <p:spPr>
          <a:xfrm rot="5400000">
            <a:off x="8144030" y="2810031"/>
            <a:ext cx="6858000" cy="123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8A2F97-6D60-46FC-A9F8-936208153882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0143235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AABC1E-ED89-4776-BFED-4FB09D068259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10931200" y="5994000"/>
            <a:ext cx="1260799" cy="7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79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50" r:id="rId18"/>
    <p:sldLayoutId id="2147483652" r:id="rId19"/>
    <p:sldLayoutId id="2147483656" r:id="rId20"/>
    <p:sldLayoutId id="2147483657" r:id="rId21"/>
    <p:sldLayoutId id="2147483653" r:id="rId22"/>
    <p:sldLayoutId id="2147483677" r:id="rId23"/>
    <p:sldLayoutId id="2147483678" r:id="rId24"/>
    <p:sldLayoutId id="2147483654" r:id="rId25"/>
    <p:sldLayoutId id="2147483655" r:id="rId26"/>
    <p:sldLayoutId id="2147483660" r:id="rId27"/>
    <p:sldLayoutId id="2147483675" r:id="rId28"/>
    <p:sldLayoutId id="2147483676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www.pngall.com/finance-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hyperlink" Target="http://bizzbangbuzz.blogspot.com/2010_01_01_archive.html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finance-png" TargetMode="External"/><Relationship Id="rId3" Type="http://schemas.openxmlformats.org/officeDocument/2006/relationships/hyperlink" Target="https://pauldunay.com/b2b-marketing-needs-to-curate-a-vibrant-community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sa/3.0/" TargetMode="External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prehospitalresearch.eu/?p=1550" TargetMode="External"/><Relationship Id="rId10" Type="http://schemas.openxmlformats.org/officeDocument/2006/relationships/hyperlink" Target="https://leadinglearner.me/2015/12/13/the-data-conclusion-confusion/comment-page-1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tethescope and arms showing a medical professional taking a patient's blood pressure.  Picture includes blood pressure machine and clipboard.">
            <a:extLst>
              <a:ext uri="{FF2B5EF4-FFF2-40B4-BE49-F238E27FC236}">
                <a16:creationId xmlns:a16="http://schemas.microsoft.com/office/drawing/2014/main" id="{4414D423-B276-4148-A337-5693724BB04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25" y="136525"/>
            <a:ext cx="11909425" cy="65849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BFEB6-F40E-4219-9AA6-8A27C2E8899B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4353383" y="3479171"/>
            <a:ext cx="5381016" cy="1870007"/>
          </a:xfrm>
        </p:spPr>
        <p:txBody>
          <a:bodyPr/>
          <a:lstStyle/>
          <a:p>
            <a:br>
              <a:rPr lang="en-US" sz="3600" b="1" dirty="0"/>
            </a:br>
            <a:r>
              <a:rPr lang="en-US" sz="3600" b="1" dirty="0"/>
              <a:t>Cambria Community Healthcare District </a:t>
            </a:r>
            <a:br>
              <a:rPr lang="en-US" sz="3600" b="1" dirty="0"/>
            </a:br>
            <a:r>
              <a:rPr lang="en-US" sz="3600" b="1" dirty="0"/>
              <a:t>Strategic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B1EEC-D590-4C80-ABB7-362BBE1F5A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648749" y="5559210"/>
            <a:ext cx="5085650" cy="69166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Revised  2023</a:t>
            </a:r>
          </a:p>
          <a:p>
            <a:r>
              <a:rPr lang="en-US" dirty="0"/>
              <a:t>July 23, 2023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A96E1-3DB8-43FE-9B7D-C48670411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4700" y="136525"/>
            <a:ext cx="1120775" cy="63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2AC071-0624-430C-AEB0-AD3EBFC1CD1D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6827845" y="-622376"/>
            <a:ext cx="3863221" cy="1569828"/>
          </a:xfrm>
        </p:spPr>
        <p:txBody>
          <a:bodyPr/>
          <a:lstStyle/>
          <a:p>
            <a:r>
              <a:rPr lang="en-US" dirty="0"/>
              <a:t>Our Community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606456-BEB8-424C-8C7C-E9B311D7C337}"/>
              </a:ext>
            </a:extLst>
          </p:cNvPr>
          <p:cNvSpPr>
            <a:spLocks noGrp="1"/>
          </p:cNvSpPr>
          <p:nvPr>
            <p:ph idx="1"/>
          </p:nvPr>
        </p:nvSpPr>
        <p:spPr bwMode="black">
          <a:xfrm>
            <a:off x="6976931" y="1256948"/>
            <a:ext cx="3863221" cy="1800000"/>
          </a:xfrm>
        </p:spPr>
        <p:txBody>
          <a:bodyPr/>
          <a:lstStyle/>
          <a:p>
            <a:r>
              <a:rPr lang="en-US" dirty="0"/>
              <a:t>A combined population of over 7,000 residents. </a:t>
            </a:r>
          </a:p>
          <a:p>
            <a:r>
              <a:rPr lang="en-US" dirty="0"/>
              <a:t>An economy dominated by tourism -- 1.5 – 2 million visitors per year</a:t>
            </a:r>
          </a:p>
          <a:p>
            <a:r>
              <a:rPr lang="en-US" dirty="0"/>
              <a:t>Median resident age of 61.7 years*</a:t>
            </a:r>
          </a:p>
          <a:p>
            <a:r>
              <a:rPr lang="en-US" dirty="0"/>
              <a:t>50-minute drive to San Luis Obispo and 40-minute drive to Paso Robles</a:t>
            </a:r>
          </a:p>
          <a:p>
            <a:r>
              <a:rPr lang="en-US" dirty="0"/>
              <a:t>Cambria has one 65-year-old family physician, as well as a Federally Qualified Health Clinic (FQHC) staffed by a nurse practitioner serving low income individuals.  The nearest hospitals are in Templeton and San Luis Obispo.</a:t>
            </a:r>
          </a:p>
          <a:p>
            <a:pPr marL="0" indent="0">
              <a:buNone/>
            </a:pPr>
            <a:r>
              <a:rPr lang="en-US" sz="1400" dirty="0"/>
              <a:t>*American Community Survey 2018</a:t>
            </a:r>
          </a:p>
        </p:txBody>
      </p:sp>
      <p:pic>
        <p:nvPicPr>
          <p:cNvPr id="10" name="Picture Placeholder 9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F634ACF-8B72-4E83-B902-226795D12B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549" r="245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4647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 descr="Arm and blood pressure machine reading scale">
            <a:extLst>
              <a:ext uri="{FF2B5EF4-FFF2-40B4-BE49-F238E27FC236}">
                <a16:creationId xmlns:a16="http://schemas.microsoft.com/office/drawing/2014/main" id="{4B4A8784-FED8-4626-8883-762E38E965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37364B-3FFB-4CAE-B936-630FCC5E9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invGray">
          <a:xfrm rot="5400000">
            <a:off x="7151843" y="2919259"/>
            <a:ext cx="3292473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D4394E-B587-4CD9-96D1-650A82CA0197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6865945" y="5329272"/>
            <a:ext cx="3863221" cy="720000"/>
          </a:xfrm>
        </p:spPr>
        <p:txBody>
          <a:bodyPr/>
          <a:lstStyle/>
          <a:p>
            <a:r>
              <a:rPr lang="en-US" dirty="0"/>
              <a:t>Rural  Health Clinic Designation</a:t>
            </a:r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3C80937B-F7B7-47A0-8F32-FDE30D03AF0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19703" y="1597497"/>
            <a:ext cx="5176297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</a:rPr>
              <a:t>To improve the health of District residents and visitors by providing emergency services, promoting wellness, and advocating for improved access to care. </a:t>
            </a:r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6390E33-A030-4051-980F-73EF70B0C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41050" y="3393365"/>
            <a:ext cx="4318383" cy="2982383"/>
          </a:xfrm>
          <a:prstGeom prst="rect">
            <a:avLst/>
          </a:prstGeom>
        </p:spPr>
      </p:pic>
      <p:pic>
        <p:nvPicPr>
          <p:cNvPr id="12" name="Picture 11" descr="A picture containing food&#10;&#10;Description automatically generated">
            <a:extLst>
              <a:ext uri="{FF2B5EF4-FFF2-40B4-BE49-F238E27FC236}">
                <a16:creationId xmlns:a16="http://schemas.microsoft.com/office/drawing/2014/main" id="{AAF65C06-8E0E-425A-B39C-3EAFD062B3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27613" y="4947781"/>
            <a:ext cx="2656360" cy="1773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E4EA23-C9AB-4137-8CB3-16CD873FC69F}"/>
              </a:ext>
            </a:extLst>
          </p:cNvPr>
          <p:cNvSpPr txBox="1"/>
          <p:nvPr/>
        </p:nvSpPr>
        <p:spPr>
          <a:xfrm>
            <a:off x="1327614" y="7041324"/>
            <a:ext cx="199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://www.pngall.com/finance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0291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3196A-A76D-47F1-A8FB-7438D050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6892"/>
            <a:ext cx="10143235" cy="432000"/>
          </a:xfrm>
        </p:spPr>
        <p:txBody>
          <a:bodyPr/>
          <a:lstStyle/>
          <a:p>
            <a:r>
              <a:rPr lang="en-US" sz="4000" dirty="0">
                <a:solidFill>
                  <a:srgbClr val="006666"/>
                </a:solidFill>
              </a:rPr>
              <a:t>What does success look like?</a:t>
            </a:r>
            <a:br>
              <a:rPr lang="en-US" sz="4000" dirty="0">
                <a:solidFill>
                  <a:srgbClr val="006666"/>
                </a:solidFill>
              </a:rPr>
            </a:br>
            <a:r>
              <a:rPr lang="en-US" sz="2400" dirty="0">
                <a:solidFill>
                  <a:srgbClr val="006666"/>
                </a:solidFill>
              </a:rPr>
              <a:t>“What” are we trying to do?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5B11C5-EB75-4884-ADDC-73EA04FE9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Emergency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44DFB7-7E28-41B4-9BF9-BE436E0FC9E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7999"/>
            <a:ext cx="2919633" cy="4181399"/>
          </a:xfrm>
        </p:spPr>
        <p:txBody>
          <a:bodyPr/>
          <a:lstStyle/>
          <a:p>
            <a:r>
              <a:rPr lang="en-US" dirty="0"/>
              <a:t>Delivering the highest possible level of service as measured by:</a:t>
            </a:r>
          </a:p>
          <a:p>
            <a:pPr lvl="1"/>
            <a:r>
              <a:rPr lang="en-US" dirty="0"/>
              <a:t>Response times</a:t>
            </a:r>
          </a:p>
          <a:p>
            <a:pPr lvl="1"/>
            <a:r>
              <a:rPr lang="en-US" dirty="0"/>
              <a:t>Robust capabilities</a:t>
            </a:r>
          </a:p>
          <a:p>
            <a:pPr lvl="1"/>
            <a:r>
              <a:rPr lang="en-US" dirty="0"/>
              <a:t>Quality of care onsite and in-transit</a:t>
            </a:r>
          </a:p>
          <a:p>
            <a:r>
              <a:rPr lang="en-US" dirty="0"/>
              <a:t>Collaborating with other local agencies to meet the EMS needs of District residents and visitors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931C4D-A892-4FF3-8E0D-09189255CCF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Advocating for Access to Care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F20C0-022B-4E7D-BF64-E9B2AFE01D1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043801" y="2448000"/>
            <a:ext cx="2919633" cy="4181400"/>
          </a:xfrm>
        </p:spPr>
        <p:txBody>
          <a:bodyPr/>
          <a:lstStyle/>
          <a:p>
            <a:r>
              <a:rPr lang="en-US" dirty="0"/>
              <a:t>Advocating for access to services to meet basic medical needs locally, if possible</a:t>
            </a:r>
          </a:p>
          <a:p>
            <a:pPr lvl="1"/>
            <a:r>
              <a:rPr lang="en-US" dirty="0"/>
              <a:t>Primary care</a:t>
            </a:r>
          </a:p>
          <a:p>
            <a:pPr lvl="1"/>
            <a:r>
              <a:rPr lang="en-US" dirty="0"/>
              <a:t>After hours/urgent care</a:t>
            </a:r>
          </a:p>
          <a:p>
            <a:pPr lvl="1"/>
            <a:r>
              <a:rPr lang="en-US" dirty="0"/>
              <a:t>Ancillary services (e.g., lab testing)</a:t>
            </a:r>
          </a:p>
          <a:p>
            <a:pPr lvl="1"/>
            <a:r>
              <a:rPr lang="en-US" dirty="0"/>
              <a:t>Behavioral health and substance abuse</a:t>
            </a:r>
          </a:p>
          <a:p>
            <a:r>
              <a:rPr lang="en-US" dirty="0"/>
              <a:t>Partnering with other organizations and agencies to meet these needs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9A5516D-8C31-4428-AF93-D3D26BBCBCDF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Wellness Promotion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56C085-A0B2-4CAD-B8CD-22F8E31F72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655602" y="2448000"/>
            <a:ext cx="2919633" cy="4181400"/>
          </a:xfrm>
        </p:spPr>
        <p:txBody>
          <a:bodyPr/>
          <a:lstStyle/>
          <a:p>
            <a:r>
              <a:rPr lang="en-US" dirty="0"/>
              <a:t>Facilitate educational opportunities aligned with key components of the SLO County Public Health Department Community Health Improvement plan:</a:t>
            </a:r>
          </a:p>
          <a:p>
            <a:pPr lvl="1">
              <a:spcBef>
                <a:spcPts val="0"/>
              </a:spcBef>
            </a:pPr>
            <a:r>
              <a:rPr lang="en-US" sz="1300" dirty="0"/>
              <a:t>Access to Care</a:t>
            </a:r>
          </a:p>
          <a:p>
            <a:pPr lvl="1">
              <a:spcBef>
                <a:spcPts val="0"/>
              </a:spcBef>
            </a:pPr>
            <a:r>
              <a:rPr lang="en-US" sz="1300" dirty="0"/>
              <a:t>Social Determinants of Health</a:t>
            </a:r>
          </a:p>
          <a:p>
            <a:pPr lvl="1">
              <a:spcBef>
                <a:spcPts val="0"/>
              </a:spcBef>
            </a:pPr>
            <a:r>
              <a:rPr lang="en-US" sz="1300" dirty="0"/>
              <a:t>Maternal, Child and Adolescent Health</a:t>
            </a:r>
          </a:p>
          <a:p>
            <a:pPr lvl="1">
              <a:spcBef>
                <a:spcPts val="0"/>
              </a:spcBef>
            </a:pPr>
            <a:r>
              <a:rPr lang="en-US" sz="1300" dirty="0"/>
              <a:t>Infectious Disease</a:t>
            </a:r>
          </a:p>
          <a:p>
            <a:pPr lvl="1">
              <a:spcBef>
                <a:spcPts val="0"/>
              </a:spcBef>
            </a:pPr>
            <a:r>
              <a:rPr lang="en-US" sz="1300" dirty="0"/>
              <a:t>Chronic disease &amp; Health Behaviors</a:t>
            </a:r>
          </a:p>
          <a:p>
            <a:pPr lvl="1">
              <a:spcBef>
                <a:spcPts val="0"/>
              </a:spcBef>
            </a:pPr>
            <a:r>
              <a:rPr lang="en-US" sz="1300" dirty="0"/>
              <a:t>Injuries</a:t>
            </a:r>
          </a:p>
          <a:p>
            <a:pPr lvl="1">
              <a:spcBef>
                <a:spcPts val="0"/>
              </a:spcBef>
            </a:pPr>
            <a:r>
              <a:rPr lang="en-US" sz="1300" dirty="0"/>
              <a:t>Social and Emotional Wellness</a:t>
            </a:r>
          </a:p>
          <a:p>
            <a:pPr lvl="1">
              <a:spcBef>
                <a:spcPts val="0"/>
              </a:spcBef>
            </a:pPr>
            <a:r>
              <a:rPr lang="en-US" sz="1300" dirty="0"/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160138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3196A-A76D-47F1-A8FB-7438D050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6892"/>
            <a:ext cx="10143235" cy="432000"/>
          </a:xfrm>
        </p:spPr>
        <p:txBody>
          <a:bodyPr/>
          <a:lstStyle/>
          <a:p>
            <a:r>
              <a:rPr lang="en-US" sz="4000" dirty="0">
                <a:solidFill>
                  <a:srgbClr val="006666"/>
                </a:solidFill>
              </a:rPr>
              <a:t>What strategies will we need to deploy?</a:t>
            </a:r>
            <a:br>
              <a:rPr lang="en-US" sz="4000" dirty="0">
                <a:solidFill>
                  <a:srgbClr val="006666"/>
                </a:solidFill>
              </a:rPr>
            </a:br>
            <a:r>
              <a:rPr lang="en-US" sz="2400" dirty="0">
                <a:solidFill>
                  <a:srgbClr val="006666"/>
                </a:solidFill>
              </a:rPr>
              <a:t>“How” are we going to succeed? (SMART – Specific, Measurable, Achievable, Realistic and Time Based)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5B11C5-EB75-4884-ADDC-73EA04FE9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Emergency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44DFB7-7E28-41B4-9BF9-BE436E0FC9E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7999"/>
            <a:ext cx="2919633" cy="4167113"/>
          </a:xfrm>
        </p:spPr>
        <p:txBody>
          <a:bodyPr/>
          <a:lstStyle/>
          <a:p>
            <a:r>
              <a:rPr lang="en-US" sz="1400" dirty="0"/>
              <a:t>Maintain response time at or less than 10 minutes</a:t>
            </a:r>
          </a:p>
          <a:p>
            <a:r>
              <a:rPr lang="en-US" sz="1400" dirty="0"/>
              <a:t>Maintain robust capabilities (personnel and equipment) by (1) identifying and filling gaps in personnel training, and (2) ensuring that the CCHD capital plan includes modern equipment</a:t>
            </a:r>
          </a:p>
          <a:p>
            <a:r>
              <a:rPr lang="en-US" sz="1400" dirty="0"/>
              <a:t>Deliver high quality care onsite and in transit by adhering to established protocols, measuring performance against quality standards, and soliciting feedback from local hospitals</a:t>
            </a:r>
          </a:p>
          <a:p>
            <a:r>
              <a:rPr lang="en-US" sz="1400" dirty="0"/>
              <a:t>Develop modern facilities in compliance with standards set for essential services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931C4D-A892-4FF3-8E0D-09189255CCF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Access to Care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F20C0-022B-4E7D-BF64-E9B2AFE01D1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043801" y="2448000"/>
            <a:ext cx="2919633" cy="4167112"/>
          </a:xfrm>
        </p:spPr>
        <p:txBody>
          <a:bodyPr/>
          <a:lstStyle/>
          <a:p>
            <a:r>
              <a:rPr lang="en-US" sz="1400" dirty="0"/>
              <a:t>Advocate for and partner with others to create better access to needed services. </a:t>
            </a:r>
          </a:p>
          <a:p>
            <a:r>
              <a:rPr lang="en-US" sz="1400" dirty="0"/>
              <a:t>Complete community survey and review SJO County community needs assessment to identify high priority needs including primary care, ancillary care (</a:t>
            </a:r>
            <a:r>
              <a:rPr lang="en-US" sz="1400" dirty="0" err="1"/>
              <a:t>e.g.,lab</a:t>
            </a:r>
            <a:r>
              <a:rPr lang="en-US" sz="1400" dirty="0"/>
              <a:t>) chronic disease management, behavioral health and wellness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9A5516D-8C31-4428-AF93-D3D26BBCBCDF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Wellness Promotion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56C085-A0B2-4CAD-B8CD-22F8E31F72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655602" y="2448000"/>
            <a:ext cx="2919633" cy="4119488"/>
          </a:xfrm>
        </p:spPr>
        <p:txBody>
          <a:bodyPr/>
          <a:lstStyle/>
          <a:p>
            <a:r>
              <a:rPr lang="en-US" sz="1400" dirty="0"/>
              <a:t>In partnership with the SLO County Department of Public Health and local community organizations, organize and facilitate educational opportunities including virtual or in-person group classes, workshops and guest speakers to address the components of the SLO County Community Health Improvement plan:</a:t>
            </a:r>
          </a:p>
          <a:p>
            <a:r>
              <a:rPr lang="en-US" sz="1400" dirty="0"/>
              <a:t>Develop resource guide to better inform local residents of available services</a:t>
            </a:r>
          </a:p>
        </p:txBody>
      </p:sp>
    </p:spTree>
    <p:extLst>
      <p:ext uri="{BB962C8B-B14F-4D97-AF65-F5344CB8AC3E}">
        <p14:creationId xmlns:p14="http://schemas.microsoft.com/office/powerpoint/2010/main" val="367774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758E9-0F97-4023-BEFB-786604C9A8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800" y="1942220"/>
            <a:ext cx="1620000" cy="360000"/>
          </a:xfrm>
        </p:spPr>
        <p:txBody>
          <a:bodyPr/>
          <a:lstStyle/>
          <a:p>
            <a:r>
              <a:rPr lang="en-US" sz="2400" dirty="0"/>
              <a:t>People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F714E-C72D-48F4-83F9-42FC0AD5C6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800" y="2956341"/>
            <a:ext cx="1620000" cy="720000"/>
          </a:xfrm>
        </p:spPr>
        <p:txBody>
          <a:bodyPr/>
          <a:lstStyle/>
          <a:p>
            <a:r>
              <a:rPr lang="en-US" dirty="0"/>
              <a:t>Employee Satisfaction</a:t>
            </a:r>
          </a:p>
          <a:p>
            <a:r>
              <a:rPr lang="en-US" dirty="0"/>
              <a:t>Recruiting and Retention</a:t>
            </a:r>
          </a:p>
          <a:p>
            <a:r>
              <a:rPr lang="en-US" dirty="0"/>
              <a:t>Continuous Education</a:t>
            </a:r>
          </a:p>
          <a:p>
            <a:r>
              <a:rPr lang="en-US" dirty="0"/>
              <a:t>Competitive Compensation and Benefits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8AF736-6DC6-4183-A3E3-459AA696D2A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562659" y="1942220"/>
            <a:ext cx="1620000" cy="360000"/>
          </a:xfrm>
        </p:spPr>
        <p:txBody>
          <a:bodyPr/>
          <a:lstStyle/>
          <a:p>
            <a:r>
              <a:rPr lang="en-US" sz="2400" dirty="0"/>
              <a:t>Financial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2B596E-D16D-48D1-B103-64664EBCE3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562659" y="2956341"/>
            <a:ext cx="1620000" cy="720000"/>
          </a:xfrm>
        </p:spPr>
        <p:txBody>
          <a:bodyPr/>
          <a:lstStyle/>
          <a:p>
            <a:r>
              <a:rPr lang="en-US" dirty="0"/>
              <a:t>Achieving budgeted cash flow</a:t>
            </a:r>
          </a:p>
          <a:p>
            <a:r>
              <a:rPr lang="en-US" dirty="0"/>
              <a:t>Developing a draft operating budget for the new fiscal year and submit to Finance Committee by April 30 each year</a:t>
            </a:r>
          </a:p>
          <a:p>
            <a:r>
              <a:rPr lang="en-US" dirty="0"/>
              <a:t>Maintaining effective financial controls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334FBD-8835-481E-9DE3-DE48B96E272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643414" y="1942220"/>
            <a:ext cx="1769912" cy="360000"/>
          </a:xfrm>
        </p:spPr>
        <p:txBody>
          <a:bodyPr/>
          <a:lstStyle/>
          <a:p>
            <a:r>
              <a:rPr lang="en-US" sz="2400" dirty="0"/>
              <a:t>Data/ Information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F160E-0FDA-43B8-B003-2DFA9A7D9CE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93518" y="2956341"/>
            <a:ext cx="1620000" cy="720000"/>
          </a:xfrm>
        </p:spPr>
        <p:txBody>
          <a:bodyPr/>
          <a:lstStyle/>
          <a:p>
            <a:r>
              <a:rPr lang="en-US" dirty="0"/>
              <a:t>Employee Satisfaction</a:t>
            </a:r>
          </a:p>
          <a:p>
            <a:r>
              <a:rPr lang="en-US" dirty="0"/>
              <a:t>Community Needs Assessment</a:t>
            </a:r>
          </a:p>
          <a:p>
            <a:r>
              <a:rPr lang="en-US" dirty="0"/>
              <a:t>Patient care quality data onsite and in transit</a:t>
            </a:r>
          </a:p>
          <a:p>
            <a:r>
              <a:rPr lang="en-US" dirty="0"/>
              <a:t>Feedback from local hospitals</a:t>
            </a:r>
          </a:p>
          <a:p>
            <a:endParaRPr lang="en-US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34CAE5F4-2483-47F0-9610-C9458C17DE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535670" y="783306"/>
            <a:ext cx="2751550" cy="2063662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ADCB7C-CA24-497B-8E88-4EE753A35FF8}"/>
              </a:ext>
            </a:extLst>
          </p:cNvPr>
          <p:cNvSpPr txBox="1"/>
          <p:nvPr/>
        </p:nvSpPr>
        <p:spPr>
          <a:xfrm>
            <a:off x="6964470" y="4769885"/>
            <a:ext cx="3893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Enabling Strategies</a:t>
            </a: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48A39349-DEC8-475A-8F4E-FE7473F09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1800" y="614971"/>
            <a:ext cx="1625354" cy="8294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F261826-BE38-48B9-92DE-9E9B80FA2D4C}"/>
              </a:ext>
            </a:extLst>
          </p:cNvPr>
          <p:cNvSpPr txBox="1"/>
          <p:nvPr/>
        </p:nvSpPr>
        <p:spPr>
          <a:xfrm>
            <a:off x="219328" y="7417332"/>
            <a:ext cx="57157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prehospitalresearch.eu/?p=155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7C7A0BC1-DE18-4512-BD19-069A7CC0CF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562659" y="570356"/>
            <a:ext cx="1620000" cy="1043922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06ADB4B5-6EA7-4DFD-8D06-7F36BF0D19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700690" y="539971"/>
            <a:ext cx="1609391" cy="90066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F9E7563-4A84-475C-9E74-53143ED71E48}"/>
              </a:ext>
            </a:extLst>
          </p:cNvPr>
          <p:cNvSpPr txBox="1"/>
          <p:nvPr/>
        </p:nvSpPr>
        <p:spPr>
          <a:xfrm>
            <a:off x="152400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0" tooltip="https://leadinglearner.me/2015/12/13/the-data-conclusion-confusion/comment-page-1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1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3601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F63EEC-04FA-47FE-9C32-675810161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sz="4000" dirty="0">
                <a:solidFill>
                  <a:srgbClr val="006666"/>
                </a:solidFill>
              </a:rPr>
              <a:t>Conclusions and next steps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413E56A-F5E8-4A6C-851C-7BE057148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451428"/>
            <a:ext cx="3914532" cy="5276679"/>
          </a:xfrm>
        </p:spPr>
        <p:txBody>
          <a:bodyPr/>
          <a:lstStyle/>
          <a:p>
            <a:r>
              <a:rPr lang="en-US" sz="2800" dirty="0">
                <a:solidFill>
                  <a:srgbClr val="006666"/>
                </a:solidFill>
              </a:rPr>
              <a:t>Update detailed plan (see excel document)</a:t>
            </a:r>
          </a:p>
          <a:p>
            <a:r>
              <a:rPr lang="en-US" sz="2800" dirty="0">
                <a:solidFill>
                  <a:srgbClr val="006666"/>
                </a:solidFill>
              </a:rPr>
              <a:t>Implement communications plan for employees and the public</a:t>
            </a:r>
          </a:p>
          <a:p>
            <a:r>
              <a:rPr lang="en-US" sz="2800" dirty="0">
                <a:solidFill>
                  <a:srgbClr val="006666"/>
                </a:solidFill>
              </a:rPr>
              <a:t>Monitor progress against the plan at least quarterly</a:t>
            </a:r>
          </a:p>
          <a:p>
            <a:r>
              <a:rPr lang="en-US" sz="2800" dirty="0">
                <a:solidFill>
                  <a:srgbClr val="006666"/>
                </a:solidFill>
              </a:rPr>
              <a:t>The strategic planning process is continuous</a:t>
            </a:r>
          </a:p>
        </p:txBody>
      </p:sp>
      <p:pic>
        <p:nvPicPr>
          <p:cNvPr id="4" name="Picture 3" descr="A car parked in front of a truck&#10;&#10;Description automatically generated">
            <a:extLst>
              <a:ext uri="{FF2B5EF4-FFF2-40B4-BE49-F238E27FC236}">
                <a16:creationId xmlns:a16="http://schemas.microsoft.com/office/drawing/2014/main" id="{954ABCE5-127E-4F8C-B463-E9C9CFEA07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7" r="12857"/>
          <a:stretch/>
        </p:blipFill>
        <p:spPr>
          <a:xfrm>
            <a:off x="5127920" y="1451428"/>
            <a:ext cx="5801337" cy="54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39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8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31B0C1"/>
      </a:accent1>
      <a:accent2>
        <a:srgbClr val="CB488B"/>
      </a:accent2>
      <a:accent3>
        <a:srgbClr val="BC9230"/>
      </a:accent3>
      <a:accent4>
        <a:srgbClr val="126974"/>
      </a:accent4>
      <a:accent5>
        <a:srgbClr val="C13131"/>
      </a:accent5>
      <a:accent6>
        <a:srgbClr val="8E8016"/>
      </a:accent6>
      <a:hlink>
        <a:srgbClr val="31B0C1"/>
      </a:hlink>
      <a:folHlink>
        <a:srgbClr val="31B0C1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652269_Healthcare pitch deck_RVA_v5" id="{131D69DF-5A4C-4D7D-9CA6-F5F98F0CBF64}" vid="{02C95288-9555-411A-9D92-BD9F03F3A2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0A2AAC-D70B-4233-9389-268D6896774D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72D1CBC-A6D2-4C27-A0DD-244AE04E36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FFEA1C-4D28-422A-816B-51B2F61D85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Microsoft Office PowerPoint</Application>
  <PresentationFormat>Widescreen</PresentationFormat>
  <Paragraphs>76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Times New Roman</vt:lpstr>
      <vt:lpstr>Office Theme</vt:lpstr>
      <vt:lpstr> Cambria Community Healthcare District  Strategic Planning</vt:lpstr>
      <vt:lpstr>Our Community</vt:lpstr>
      <vt:lpstr>Rural  Health Clinic Designation</vt:lpstr>
      <vt:lpstr>What does success look like? “What” are we trying to do?</vt:lpstr>
      <vt:lpstr>What strategies will we need to deploy? “How” are we going to succeed? (SMART – Specific, Measurable, Achievable, Realistic and Time Based)</vt:lpstr>
      <vt:lpstr>PowerPoint Presentation</vt:lpstr>
      <vt:lpstr>Conclusions and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2020-10-11T23:30:56Z</dcterms:created>
  <dcterms:modified xsi:type="dcterms:W3CDTF">2023-07-18T18:28:48Z</dcterms:modified>
</cp:coreProperties>
</file>